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Lst>
  <p:sldSz cx="7556500" cy="10693400"/>
  <p:notesSz cx="6858000" cy="9144000"/>
  <p:embeddedFontLst>
    <p:embeddedFont>
      <p:font typeface="Open Sans" panose="020B0604020202020204" charset="0"/>
      <p:regular r:id="rId5"/>
    </p:embeddedFont>
    <p:embeddedFont>
      <p:font typeface="Open Sans Bold" panose="020B0604020202020204" charset="0"/>
      <p:regular r:id="rId6"/>
    </p:embeddedFont>
    <p:embeddedFont>
      <p:font typeface="Poppins Bold" panose="020B0604020202020204" charset="0"/>
      <p:regular r:id="rId7"/>
    </p:embeddedFont>
    <p:embeddedFont>
      <p:font typeface="Public Sans Bold" panose="020B0604020202020204"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7" d="100"/>
          <a:sy n="47" d="100"/>
        </p:scale>
        <p:origin x="207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0" y="7829615"/>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31036" y="9816392"/>
            <a:ext cx="980948" cy="749769"/>
          </a:xfrm>
          <a:custGeom>
            <a:avLst/>
            <a:gdLst/>
            <a:ahLst/>
            <a:cxnLst/>
            <a:rect l="l" t="t" r="r" b="b"/>
            <a:pathLst>
              <a:path w="980948" h="749769">
                <a:moveTo>
                  <a:pt x="0" y="0"/>
                </a:moveTo>
                <a:lnTo>
                  <a:pt x="980948" y="0"/>
                </a:lnTo>
                <a:lnTo>
                  <a:pt x="980948" y="749769"/>
                </a:lnTo>
                <a:lnTo>
                  <a:pt x="0" y="749769"/>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2134698"/>
          <a:ext cx="7097927" cy="1886254"/>
        </p:xfrm>
        <a:graphic>
          <a:graphicData uri="http://schemas.openxmlformats.org/drawingml/2006/table">
            <a:tbl>
              <a:tblPr/>
              <a:tblGrid>
                <a:gridCol w="2485200">
                  <a:extLst>
                    <a:ext uri="{9D8B030D-6E8A-4147-A177-3AD203B41FA5}">
                      <a16:colId xmlns:a16="http://schemas.microsoft.com/office/drawing/2014/main" val="20000"/>
                    </a:ext>
                  </a:extLst>
                </a:gridCol>
                <a:gridCol w="4612727">
                  <a:extLst>
                    <a:ext uri="{9D8B030D-6E8A-4147-A177-3AD203B41FA5}">
                      <a16:colId xmlns:a16="http://schemas.microsoft.com/office/drawing/2014/main" val="20001"/>
                    </a:ext>
                  </a:extLst>
                </a:gridCol>
              </a:tblGrid>
              <a:tr h="668065">
                <a:tc>
                  <a:txBody>
                    <a:bodyPr/>
                    <a:lstStyle/>
                    <a:p>
                      <a:pPr algn="l">
                        <a:lnSpc>
                          <a:spcPts val="1819"/>
                        </a:lnSpc>
                        <a:defRPr/>
                      </a:pPr>
                      <a:r>
                        <a:rPr lang="en-US" sz="1299" b="1">
                          <a:solidFill>
                            <a:srgbClr val="000000"/>
                          </a:solidFill>
                          <a:latin typeface="Public Sans Bold"/>
                          <a:ea typeface="Public Sans Bold"/>
                          <a:cs typeface="Public Sans Bold"/>
                          <a:sym typeface="Public Sans Bold"/>
                        </a:rPr>
                        <a:t>NOM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tc>
                  <a:txBody>
                    <a:bodyPr/>
                    <a:lstStyle/>
                    <a:p>
                      <a:pPr algn="l">
                        <a:lnSpc>
                          <a:spcPts val="1679"/>
                        </a:lnSpc>
                        <a:defRPr/>
                      </a:pPr>
                      <a:r>
                        <a:rPr lang="en-US" sz="1200" b="1">
                          <a:solidFill>
                            <a:srgbClr val="000000"/>
                          </a:solidFill>
                          <a:latin typeface="Public Sans Bold"/>
                          <a:ea typeface="Public Sans Bold"/>
                          <a:cs typeface="Public Sans Bold"/>
                          <a:sym typeface="Public Sans Bold"/>
                        </a:rPr>
                        <a:t>PRENOM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extLst>
                  <a:ext uri="{0D108BD9-81ED-4DB2-BD59-A6C34878D82A}">
                    <a16:rowId xmlns:a16="http://schemas.microsoft.com/office/drawing/2014/main" val="10000"/>
                  </a:ext>
                </a:extLst>
              </a:tr>
              <a:tr h="1218189">
                <a:tc>
                  <a:txBody>
                    <a:bodyPr/>
                    <a:lstStyle/>
                    <a:p>
                      <a:pPr algn="l">
                        <a:lnSpc>
                          <a:spcPts val="1679"/>
                        </a:lnSpc>
                        <a:defRPr/>
                      </a:pPr>
                      <a:r>
                        <a:rPr lang="en-US" sz="1200" b="1">
                          <a:solidFill>
                            <a:srgbClr val="000000"/>
                          </a:solidFill>
                          <a:latin typeface="Public Sans Bold"/>
                          <a:ea typeface="Public Sans Bold"/>
                          <a:cs typeface="Public Sans Bold"/>
                          <a:sym typeface="Public Sans Bold"/>
                        </a:rPr>
                        <a:t>MAIL :</a:t>
                      </a:r>
                      <a:endParaRPr lang="en-US" sz="1100"/>
                    </a:p>
                    <a:p>
                      <a:pPr algn="l">
                        <a:lnSpc>
                          <a:spcPts val="1679"/>
                        </a:lnSpc>
                      </a:pPr>
                      <a:endParaRPr lang="en-US" sz="1100"/>
                    </a:p>
                    <a:p>
                      <a:pPr algn="l">
                        <a:lnSpc>
                          <a:spcPts val="1679"/>
                        </a:lnSpc>
                      </a:pPr>
                      <a:r>
                        <a:rPr lang="en-US" sz="1200" b="1">
                          <a:solidFill>
                            <a:srgbClr val="000000"/>
                          </a:solidFill>
                          <a:latin typeface="Public Sans Bold"/>
                          <a:ea typeface="Public Sans Bold"/>
                          <a:cs typeface="Public Sans Bold"/>
                          <a:sym typeface="Public Sans Bold"/>
                        </a:rPr>
                        <a:t>TEL :</a:t>
                      </a:r>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tc>
                  <a:txBody>
                    <a:bodyPr/>
                    <a:lstStyle/>
                    <a:p>
                      <a:pPr algn="just">
                        <a:lnSpc>
                          <a:spcPts val="1679"/>
                        </a:lnSpc>
                        <a:defRPr/>
                      </a:pPr>
                      <a:r>
                        <a:rPr lang="en-US" sz="1200" b="1">
                          <a:solidFill>
                            <a:srgbClr val="000000"/>
                          </a:solidFill>
                          <a:latin typeface="Open Sans Bold"/>
                          <a:ea typeface="Open Sans Bold"/>
                          <a:cs typeface="Open Sans Bold"/>
                          <a:sym typeface="Open Sans Bold"/>
                        </a:rPr>
                        <a:t>ETABLISSEMENT / STRUCTURE :</a:t>
                      </a: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FCEB0"/>
                    </a:solidFill>
                  </a:tcPr>
                </a:tc>
                <a:extLst>
                  <a:ext uri="{0D108BD9-81ED-4DB2-BD59-A6C34878D82A}">
                    <a16:rowId xmlns:a16="http://schemas.microsoft.com/office/drawing/2014/main" val="10001"/>
                  </a:ext>
                </a:extLst>
              </a:tr>
            </a:tbl>
          </a:graphicData>
        </a:graphic>
      </p:graphicFrame>
      <p:graphicFrame>
        <p:nvGraphicFramePr>
          <p:cNvPr id="6" name="Table 6"/>
          <p:cNvGraphicFramePr>
            <a:graphicFrameLocks noGrp="1"/>
          </p:cNvGraphicFramePr>
          <p:nvPr/>
        </p:nvGraphicFramePr>
        <p:xfrm>
          <a:off x="231036" y="4628575"/>
          <a:ext cx="7097927" cy="5099991"/>
        </p:xfrm>
        <a:graphic>
          <a:graphicData uri="http://schemas.openxmlformats.org/drawingml/2006/table">
            <a:tbl>
              <a:tblPr/>
              <a:tblGrid>
                <a:gridCol w="7097927">
                  <a:extLst>
                    <a:ext uri="{9D8B030D-6E8A-4147-A177-3AD203B41FA5}">
                      <a16:colId xmlns:a16="http://schemas.microsoft.com/office/drawing/2014/main" val="20000"/>
                    </a:ext>
                  </a:extLst>
                </a:gridCol>
              </a:tblGrid>
              <a:tr h="1132377">
                <a:tc>
                  <a:txBody>
                    <a:bodyPr/>
                    <a:lstStyle/>
                    <a:p>
                      <a:pPr algn="just">
                        <a:lnSpc>
                          <a:spcPts val="1679"/>
                        </a:lnSpc>
                        <a:defRPr/>
                      </a:pPr>
                      <a:r>
                        <a:rPr lang="en-US" sz="1200" b="1">
                          <a:solidFill>
                            <a:srgbClr val="000000"/>
                          </a:solidFill>
                          <a:latin typeface="Open Sans Bold"/>
                          <a:ea typeface="Open Sans Bold"/>
                          <a:cs typeface="Open Sans Bold"/>
                          <a:sym typeface="Open Sans Bold"/>
                        </a:rPr>
                        <a:t>TYPE DE PRODUIT / PROJET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649947">
                <a:tc>
                  <a:txBody>
                    <a:bodyPr/>
                    <a:lstStyle/>
                    <a:p>
                      <a:pPr algn="just">
                        <a:lnSpc>
                          <a:spcPts val="1679"/>
                        </a:lnSpc>
                        <a:defRPr/>
                      </a:pPr>
                      <a:r>
                        <a:rPr lang="en-US" sz="1200" b="1">
                          <a:solidFill>
                            <a:srgbClr val="000000"/>
                          </a:solidFill>
                          <a:latin typeface="Open Sans Bold"/>
                          <a:ea typeface="Open Sans Bold"/>
                          <a:cs typeface="Open Sans Bold"/>
                          <a:sym typeface="Open Sans Bold"/>
                        </a:rPr>
                        <a:t>NOM DU PRODUIT / PROJET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r h="3317667">
                <a:tc>
                  <a:txBody>
                    <a:bodyPr/>
                    <a:lstStyle/>
                    <a:p>
                      <a:pPr algn="just">
                        <a:lnSpc>
                          <a:spcPts val="1679"/>
                        </a:lnSpc>
                        <a:defRPr/>
                      </a:pPr>
                      <a:r>
                        <a:rPr lang="en-US" sz="1200" b="1">
                          <a:solidFill>
                            <a:srgbClr val="000000"/>
                          </a:solidFill>
                          <a:latin typeface="Open Sans Bold"/>
                          <a:ea typeface="Open Sans Bold"/>
                          <a:cs typeface="Open Sans Bold"/>
                          <a:sym typeface="Open Sans Bold"/>
                        </a:rPr>
                        <a:t>DESCRIPTION (300 caractères max)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2"/>
                  </a:ext>
                </a:extLst>
              </a:tr>
            </a:tbl>
          </a:graphicData>
        </a:graphic>
      </p:graphicFrame>
      <p:sp>
        <p:nvSpPr>
          <p:cNvPr id="7" name="TextBox 7"/>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8" name="TextBox 8"/>
          <p:cNvSpPr txBox="1"/>
          <p:nvPr/>
        </p:nvSpPr>
        <p:spPr>
          <a:xfrm>
            <a:off x="721510" y="1527002"/>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9" name="TextBox 9"/>
          <p:cNvSpPr txBox="1"/>
          <p:nvPr/>
        </p:nvSpPr>
        <p:spPr>
          <a:xfrm>
            <a:off x="598798" y="1106632"/>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10" name="TextBox 10"/>
          <p:cNvSpPr txBox="1"/>
          <p:nvPr/>
        </p:nvSpPr>
        <p:spPr>
          <a:xfrm>
            <a:off x="287080" y="4272801"/>
            <a:ext cx="6309992" cy="233680"/>
          </a:xfrm>
          <a:prstGeom prst="rect">
            <a:avLst/>
          </a:prstGeom>
        </p:spPr>
        <p:txBody>
          <a:bodyPr lIns="0" tIns="0" rIns="0" bIns="0" rtlCol="0" anchor="t">
            <a:spAutoFit/>
          </a:bodyPr>
          <a:lstStyle/>
          <a:p>
            <a:pPr algn="l">
              <a:lnSpc>
                <a:spcPts val="1819"/>
              </a:lnSpc>
            </a:pPr>
            <a:r>
              <a:rPr lang="en-US" sz="1299" b="1">
                <a:solidFill>
                  <a:srgbClr val="FF914D"/>
                </a:solidFill>
                <a:latin typeface="Poppins Bold"/>
                <a:ea typeface="Poppins Bold"/>
                <a:cs typeface="Poppins Bold"/>
                <a:sym typeface="Poppins Bold"/>
              </a:rPr>
              <a:t>VOTRE PRODUIT</a:t>
            </a:r>
          </a:p>
        </p:txBody>
      </p:sp>
      <p:sp>
        <p:nvSpPr>
          <p:cNvPr id="11" name="TextBox 11"/>
          <p:cNvSpPr txBox="1"/>
          <p:nvPr/>
        </p:nvSpPr>
        <p:spPr>
          <a:xfrm>
            <a:off x="7257228" y="10131324"/>
            <a:ext cx="71735"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179088" y="8000817"/>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78731" y="9829282"/>
            <a:ext cx="954538" cy="729583"/>
          </a:xfrm>
          <a:custGeom>
            <a:avLst/>
            <a:gdLst/>
            <a:ahLst/>
            <a:cxnLst/>
            <a:rect l="l" t="t" r="r" b="b"/>
            <a:pathLst>
              <a:path w="954538" h="729583">
                <a:moveTo>
                  <a:pt x="0" y="0"/>
                </a:moveTo>
                <a:lnTo>
                  <a:pt x="954538" y="0"/>
                </a:lnTo>
                <a:lnTo>
                  <a:pt x="954538" y="729584"/>
                </a:lnTo>
                <a:lnTo>
                  <a:pt x="0" y="729584"/>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1862464"/>
          <a:ext cx="7097927" cy="7662956"/>
        </p:xfrm>
        <a:graphic>
          <a:graphicData uri="http://schemas.openxmlformats.org/drawingml/2006/table">
            <a:tbl>
              <a:tblPr/>
              <a:tblGrid>
                <a:gridCol w="7097927">
                  <a:extLst>
                    <a:ext uri="{9D8B030D-6E8A-4147-A177-3AD203B41FA5}">
                      <a16:colId xmlns:a16="http://schemas.microsoft.com/office/drawing/2014/main" val="20000"/>
                    </a:ext>
                  </a:extLst>
                </a:gridCol>
              </a:tblGrid>
              <a:tr h="1592020">
                <a:tc>
                  <a:txBody>
                    <a:bodyPr/>
                    <a:lstStyle/>
                    <a:p>
                      <a:pPr algn="just">
                        <a:lnSpc>
                          <a:spcPts val="1679"/>
                        </a:lnSpc>
                        <a:defRPr/>
                      </a:pPr>
                      <a:r>
                        <a:rPr lang="en-US" sz="1200" b="1">
                          <a:solidFill>
                            <a:srgbClr val="000000"/>
                          </a:solidFill>
                          <a:latin typeface="Open Sans Bold"/>
                          <a:ea typeface="Open Sans Bold"/>
                          <a:cs typeface="Open Sans Bold"/>
                          <a:sym typeface="Open Sans Bold"/>
                        </a:rPr>
                        <a:t>LES 3 POINTS FORTS DU PRODUIT / PROJET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EN QUOI EST-CE UNE INNOVATION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QUELLE EST L’ORIGINE DE L’IDEE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2"/>
                  </a:ext>
                </a:extLst>
              </a:tr>
              <a:tr h="1813694">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QUEL EST LE PUBLIC VISE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3"/>
                  </a:ext>
                </a:extLst>
              </a:tr>
              <a:tr h="629854">
                <a:tc>
                  <a:txBody>
                    <a:bodyPr/>
                    <a:lstStyle/>
                    <a:p>
                      <a:pPr algn="just">
                        <a:lnSpc>
                          <a:spcPts val="1679"/>
                        </a:lnSpc>
                        <a:defRPr/>
                      </a:pPr>
                      <a:r>
                        <a:rPr lang="en-US" sz="1200" b="1">
                          <a:solidFill>
                            <a:srgbClr val="000000"/>
                          </a:solidFill>
                          <a:latin typeface="Open Sans Bold"/>
                          <a:ea typeface="Open Sans Bold"/>
                          <a:cs typeface="Open Sans Bold"/>
                          <a:sym typeface="Open Sans Bold"/>
                        </a:rPr>
                        <a:t>VOTRE PRODUIT EST-IL DEJA UTILISE ?</a:t>
                      </a: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4"/>
                  </a:ext>
                </a:extLst>
              </a:tr>
            </a:tbl>
          </a:graphicData>
        </a:graphic>
      </p:graphicFrame>
      <p:sp>
        <p:nvSpPr>
          <p:cNvPr id="6" name="TextBox 6"/>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7" name="TextBox 7"/>
          <p:cNvSpPr txBox="1"/>
          <p:nvPr/>
        </p:nvSpPr>
        <p:spPr>
          <a:xfrm>
            <a:off x="714548" y="1291134"/>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8" name="TextBox 8"/>
          <p:cNvSpPr txBox="1"/>
          <p:nvPr/>
        </p:nvSpPr>
        <p:spPr>
          <a:xfrm>
            <a:off x="598798" y="994589"/>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9" name="TextBox 9"/>
          <p:cNvSpPr txBox="1"/>
          <p:nvPr/>
        </p:nvSpPr>
        <p:spPr>
          <a:xfrm>
            <a:off x="7220170" y="10155974"/>
            <a:ext cx="108793"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179088" y="-707341"/>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3" name="Freeform 3"/>
          <p:cNvSpPr/>
          <p:nvPr/>
        </p:nvSpPr>
        <p:spPr>
          <a:xfrm>
            <a:off x="-179088" y="8000817"/>
            <a:ext cx="7739088" cy="4386515"/>
          </a:xfrm>
          <a:custGeom>
            <a:avLst/>
            <a:gdLst/>
            <a:ahLst/>
            <a:cxnLst/>
            <a:rect l="l" t="t" r="r" b="b"/>
            <a:pathLst>
              <a:path w="7739088" h="4386515">
                <a:moveTo>
                  <a:pt x="0" y="0"/>
                </a:moveTo>
                <a:lnTo>
                  <a:pt x="7739088" y="0"/>
                </a:lnTo>
                <a:lnTo>
                  <a:pt x="7739088" y="4386515"/>
                </a:lnTo>
                <a:lnTo>
                  <a:pt x="0" y="43865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a:p>
        </p:txBody>
      </p:sp>
      <p:sp>
        <p:nvSpPr>
          <p:cNvPr id="4" name="Freeform 4"/>
          <p:cNvSpPr/>
          <p:nvPr/>
        </p:nvSpPr>
        <p:spPr>
          <a:xfrm>
            <a:off x="264253" y="10250313"/>
            <a:ext cx="721502" cy="551466"/>
          </a:xfrm>
          <a:custGeom>
            <a:avLst/>
            <a:gdLst/>
            <a:ahLst/>
            <a:cxnLst/>
            <a:rect l="l" t="t" r="r" b="b"/>
            <a:pathLst>
              <a:path w="721502" h="551466">
                <a:moveTo>
                  <a:pt x="0" y="0"/>
                </a:moveTo>
                <a:lnTo>
                  <a:pt x="721501" y="0"/>
                </a:lnTo>
                <a:lnTo>
                  <a:pt x="721501" y="551466"/>
                </a:lnTo>
                <a:lnTo>
                  <a:pt x="0" y="551466"/>
                </a:lnTo>
                <a:lnTo>
                  <a:pt x="0" y="0"/>
                </a:lnTo>
                <a:close/>
              </a:path>
            </a:pathLst>
          </a:custGeom>
          <a:blipFill>
            <a:blip r:embed="rId4"/>
            <a:stretch>
              <a:fillRect/>
            </a:stretch>
          </a:blipFill>
        </p:spPr>
        <p:txBody>
          <a:bodyPr/>
          <a:lstStyle/>
          <a:p>
            <a:endParaRPr lang="fr-FR"/>
          </a:p>
        </p:txBody>
      </p:sp>
      <p:graphicFrame>
        <p:nvGraphicFramePr>
          <p:cNvPr id="5" name="Table 5"/>
          <p:cNvGraphicFramePr>
            <a:graphicFrameLocks noGrp="1"/>
          </p:cNvGraphicFramePr>
          <p:nvPr/>
        </p:nvGraphicFramePr>
        <p:xfrm>
          <a:off x="231036" y="1862464"/>
          <a:ext cx="7097927" cy="4162425"/>
        </p:xfrm>
        <a:graphic>
          <a:graphicData uri="http://schemas.openxmlformats.org/drawingml/2006/table">
            <a:tbl>
              <a:tblPr/>
              <a:tblGrid>
                <a:gridCol w="7097927">
                  <a:extLst>
                    <a:ext uri="{9D8B030D-6E8A-4147-A177-3AD203B41FA5}">
                      <a16:colId xmlns:a16="http://schemas.microsoft.com/office/drawing/2014/main" val="20000"/>
                    </a:ext>
                  </a:extLst>
                </a:gridCol>
              </a:tblGrid>
              <a:tr h="1543810">
                <a:tc>
                  <a:txBody>
                    <a:bodyPr/>
                    <a:lstStyle/>
                    <a:p>
                      <a:pPr algn="just">
                        <a:lnSpc>
                          <a:spcPts val="1679"/>
                        </a:lnSpc>
                        <a:defRPr/>
                      </a:pPr>
                      <a:r>
                        <a:rPr lang="en-US" sz="1200" b="1">
                          <a:solidFill>
                            <a:srgbClr val="000000"/>
                          </a:solidFill>
                          <a:latin typeface="Open Sans Bold"/>
                          <a:ea typeface="Open Sans Bold"/>
                          <a:cs typeface="Open Sans Bold"/>
                          <a:sym typeface="Open Sans Bold"/>
                        </a:rPr>
                        <a:t>Si OUI, QUEL EST LE RETOUR DES UTILISATEURS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0"/>
                  </a:ext>
                </a:extLst>
              </a:tr>
              <a:tr h="2618615">
                <a:tc>
                  <a:txBody>
                    <a:bodyPr/>
                    <a:lstStyle/>
                    <a:p>
                      <a:pPr algn="just">
                        <a:lnSpc>
                          <a:spcPts val="1679"/>
                        </a:lnSpc>
                        <a:defRPr/>
                      </a:pPr>
                      <a:r>
                        <a:rPr lang="en-US" sz="1200" b="1">
                          <a:solidFill>
                            <a:srgbClr val="000000"/>
                          </a:solidFill>
                          <a:latin typeface="Open Sans Bold"/>
                          <a:ea typeface="Open Sans Bold"/>
                          <a:cs typeface="Open Sans Bold"/>
                          <a:sym typeface="Open Sans Bold"/>
                        </a:rPr>
                        <a:t>QU’EST-CE QUI VOUS A MOTIVE A PARTICIPER AUX TROPHEES DE L’INNOVATION DU RUBFC ?</a:t>
                      </a: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p>
                      <a:pPr algn="just">
                        <a:lnSpc>
                          <a:spcPts val="1679"/>
                        </a:lnSpc>
                      </a:pPr>
                      <a:endParaRPr lang="en-US" sz="1100"/>
                    </a:p>
                  </a:txBody>
                  <a:tcPr marL="104775" marR="104775" marT="104775" marB="104775" anchor="ctr">
                    <a:lnL w="0" cap="flat" cmpd="sng" algn="ctr">
                      <a:solidFill>
                        <a:srgbClr val="FF9999"/>
                      </a:solidFill>
                      <a:prstDash val="solid"/>
                      <a:round/>
                      <a:headEnd type="none" w="med" len="med"/>
                      <a:tailEnd type="none" w="med" len="med"/>
                    </a:lnL>
                    <a:lnR w="0" cap="flat" cmpd="sng" algn="ctr">
                      <a:solidFill>
                        <a:srgbClr val="FF9999"/>
                      </a:solidFill>
                      <a:prstDash val="solid"/>
                      <a:round/>
                      <a:headEnd type="none" w="med" len="med"/>
                      <a:tailEnd type="none" w="med" len="med"/>
                    </a:lnR>
                    <a:lnT w="0" cap="flat" cmpd="sng" algn="ctr">
                      <a:solidFill>
                        <a:srgbClr val="FF9999"/>
                      </a:solidFill>
                      <a:prstDash val="solid"/>
                      <a:round/>
                      <a:headEnd type="none" w="med" len="med"/>
                      <a:tailEnd type="none" w="med" len="med"/>
                    </a:lnT>
                    <a:lnB w="0" cap="flat" cmpd="sng" algn="ctr">
                      <a:solidFill>
                        <a:srgbClr val="FF9999"/>
                      </a:solidFill>
                      <a:prstDash val="solid"/>
                      <a:round/>
                      <a:headEnd type="none" w="med" len="med"/>
                      <a:tailEnd type="none" w="med" len="med"/>
                    </a:lnB>
                    <a:solidFill>
                      <a:srgbClr val="F8F3E5"/>
                    </a:solidFill>
                  </a:tcPr>
                </a:tc>
                <a:extLst>
                  <a:ext uri="{0D108BD9-81ED-4DB2-BD59-A6C34878D82A}">
                    <a16:rowId xmlns:a16="http://schemas.microsoft.com/office/drawing/2014/main" val="10001"/>
                  </a:ext>
                </a:extLst>
              </a:tr>
            </a:tbl>
          </a:graphicData>
        </a:graphic>
      </p:graphicFrame>
      <p:sp>
        <p:nvSpPr>
          <p:cNvPr id="6" name="TextBox 6"/>
          <p:cNvSpPr txBox="1"/>
          <p:nvPr/>
        </p:nvSpPr>
        <p:spPr>
          <a:xfrm>
            <a:off x="625004" y="232124"/>
            <a:ext cx="6309992" cy="1047751"/>
          </a:xfrm>
          <a:prstGeom prst="rect">
            <a:avLst/>
          </a:prstGeom>
        </p:spPr>
        <p:txBody>
          <a:bodyPr lIns="0" tIns="0" rIns="0" bIns="0" rtlCol="0" anchor="t">
            <a:spAutoFit/>
          </a:bodyPr>
          <a:lstStyle/>
          <a:p>
            <a:pPr algn="ctr">
              <a:lnSpc>
                <a:spcPts val="4199"/>
              </a:lnSpc>
            </a:pPr>
            <a:r>
              <a:rPr lang="en-US" sz="2999" b="1">
                <a:solidFill>
                  <a:srgbClr val="0A5D5B"/>
                </a:solidFill>
                <a:latin typeface="Poppins Bold"/>
                <a:ea typeface="Poppins Bold"/>
                <a:cs typeface="Poppins Bold"/>
                <a:sym typeface="Poppins Bold"/>
              </a:rPr>
              <a:t>TROPHÉE DE L’INNOVATION</a:t>
            </a:r>
          </a:p>
          <a:p>
            <a:pPr algn="ctr">
              <a:lnSpc>
                <a:spcPts val="4199"/>
              </a:lnSpc>
            </a:pPr>
            <a:r>
              <a:rPr lang="en-US" sz="2999" b="1">
                <a:solidFill>
                  <a:srgbClr val="0A5D5B"/>
                </a:solidFill>
                <a:latin typeface="Poppins Bold"/>
                <a:ea typeface="Poppins Bold"/>
                <a:cs typeface="Poppins Bold"/>
                <a:sym typeface="Poppins Bold"/>
              </a:rPr>
              <a:t>DU RUBFC 2026</a:t>
            </a:r>
          </a:p>
        </p:txBody>
      </p:sp>
      <p:sp>
        <p:nvSpPr>
          <p:cNvPr id="7" name="TextBox 7"/>
          <p:cNvSpPr txBox="1"/>
          <p:nvPr/>
        </p:nvSpPr>
        <p:spPr>
          <a:xfrm>
            <a:off x="714548" y="1291134"/>
            <a:ext cx="6309992" cy="483871"/>
          </a:xfrm>
          <a:prstGeom prst="rect">
            <a:avLst/>
          </a:prstGeom>
        </p:spPr>
        <p:txBody>
          <a:bodyPr lIns="0" tIns="0" rIns="0" bIns="0" rtlCol="0" anchor="t">
            <a:spAutoFit/>
          </a:bodyPr>
          <a:lstStyle/>
          <a:p>
            <a:pPr algn="ctr">
              <a:lnSpc>
                <a:spcPts val="3779"/>
              </a:lnSpc>
            </a:pPr>
            <a:r>
              <a:rPr lang="en-US" sz="2699" b="1">
                <a:solidFill>
                  <a:srgbClr val="FF914D"/>
                </a:solidFill>
                <a:latin typeface="Poppins Bold"/>
                <a:ea typeface="Poppins Bold"/>
                <a:cs typeface="Poppins Bold"/>
                <a:sym typeface="Poppins Bold"/>
              </a:rPr>
              <a:t>CANDIDATURE</a:t>
            </a:r>
          </a:p>
        </p:txBody>
      </p:sp>
      <p:sp>
        <p:nvSpPr>
          <p:cNvPr id="8" name="TextBox 8"/>
          <p:cNvSpPr txBox="1"/>
          <p:nvPr/>
        </p:nvSpPr>
        <p:spPr>
          <a:xfrm>
            <a:off x="598798" y="994589"/>
            <a:ext cx="6541493" cy="372745"/>
          </a:xfrm>
          <a:prstGeom prst="rect">
            <a:avLst/>
          </a:prstGeom>
        </p:spPr>
        <p:txBody>
          <a:bodyPr lIns="0" tIns="0" rIns="0" bIns="0" rtlCol="0" anchor="t">
            <a:spAutoFit/>
          </a:bodyPr>
          <a:lstStyle/>
          <a:p>
            <a:pPr algn="ctr">
              <a:lnSpc>
                <a:spcPts val="3079"/>
              </a:lnSpc>
              <a:spcBef>
                <a:spcPct val="0"/>
              </a:spcBef>
            </a:pPr>
            <a:r>
              <a:rPr lang="en-US" sz="2199">
                <a:solidFill>
                  <a:srgbClr val="186455"/>
                </a:solidFill>
                <a:latin typeface="Open Sans"/>
                <a:ea typeface="Open Sans"/>
                <a:cs typeface="Open Sans"/>
                <a:sym typeface="Open Sans"/>
              </a:rPr>
              <a:t>........................................................................................</a:t>
            </a:r>
          </a:p>
        </p:txBody>
      </p:sp>
      <p:sp>
        <p:nvSpPr>
          <p:cNvPr id="9" name="TextBox 9"/>
          <p:cNvSpPr txBox="1"/>
          <p:nvPr/>
        </p:nvSpPr>
        <p:spPr>
          <a:xfrm>
            <a:off x="314114" y="6399541"/>
            <a:ext cx="6931773" cy="259715"/>
          </a:xfrm>
          <a:prstGeom prst="rect">
            <a:avLst/>
          </a:prstGeom>
        </p:spPr>
        <p:txBody>
          <a:bodyPr lIns="0" tIns="0" rIns="0" bIns="0" rtlCol="0" anchor="t">
            <a:spAutoFit/>
          </a:bodyPr>
          <a:lstStyle/>
          <a:p>
            <a:pPr algn="ctr">
              <a:lnSpc>
                <a:spcPts val="1959"/>
              </a:lnSpc>
            </a:pPr>
            <a:r>
              <a:rPr lang="en-US" sz="1399" b="1">
                <a:solidFill>
                  <a:srgbClr val="FF914D"/>
                </a:solidFill>
                <a:latin typeface="Poppins Bold"/>
                <a:ea typeface="Poppins Bold"/>
                <a:cs typeface="Poppins Bold"/>
                <a:sym typeface="Poppins Bold"/>
              </a:rPr>
              <a:t>DOCUMENT A RENVOYER PAR MAIL A L’ADRESSE : CONTACT-RUBFC@RUBFC.FR</a:t>
            </a:r>
          </a:p>
        </p:txBody>
      </p:sp>
      <p:sp>
        <p:nvSpPr>
          <p:cNvPr id="10" name="TextBox 10"/>
          <p:cNvSpPr txBox="1"/>
          <p:nvPr/>
        </p:nvSpPr>
        <p:spPr>
          <a:xfrm>
            <a:off x="314114" y="6735358"/>
            <a:ext cx="6931773" cy="507365"/>
          </a:xfrm>
          <a:prstGeom prst="rect">
            <a:avLst/>
          </a:prstGeom>
        </p:spPr>
        <p:txBody>
          <a:bodyPr lIns="0" tIns="0" rIns="0" bIns="0" rtlCol="0" anchor="t">
            <a:spAutoFit/>
          </a:bodyPr>
          <a:lstStyle/>
          <a:p>
            <a:pPr algn="ctr">
              <a:lnSpc>
                <a:spcPts val="1959"/>
              </a:lnSpc>
            </a:pPr>
            <a:r>
              <a:rPr lang="en-US" sz="1399" b="1">
                <a:solidFill>
                  <a:srgbClr val="E7BB65"/>
                </a:solidFill>
                <a:latin typeface="Poppins Bold"/>
                <a:ea typeface="Poppins Bold"/>
                <a:cs typeface="Poppins Bold"/>
                <a:sym typeface="Poppins Bold"/>
              </a:rPr>
              <a:t>JOINDRE TOUT ÉLÉMENT COMPLÉMENTAIRE QUI VOUS SEMBLE NÉCESSAIRE : DESCRIPTIF, PHOTOS...</a:t>
            </a:r>
          </a:p>
        </p:txBody>
      </p:sp>
      <p:sp>
        <p:nvSpPr>
          <p:cNvPr id="11" name="TextBox 11"/>
          <p:cNvSpPr txBox="1"/>
          <p:nvPr/>
        </p:nvSpPr>
        <p:spPr>
          <a:xfrm>
            <a:off x="7213622" y="10155974"/>
            <a:ext cx="115342" cy="257175"/>
          </a:xfrm>
          <a:prstGeom prst="rect">
            <a:avLst/>
          </a:prstGeom>
        </p:spPr>
        <p:txBody>
          <a:bodyPr lIns="0" tIns="0" rIns="0" bIns="0" rtlCol="0" anchor="t">
            <a:spAutoFit/>
          </a:bodyPr>
          <a:lstStyle/>
          <a:p>
            <a:pPr algn="ctr">
              <a:lnSpc>
                <a:spcPts val="2099"/>
              </a:lnSpc>
              <a:spcBef>
                <a:spcPct val="0"/>
              </a:spcBef>
            </a:pPr>
            <a:r>
              <a:rPr lang="en-US" sz="1499" b="1">
                <a:solidFill>
                  <a:srgbClr val="000000"/>
                </a:solidFill>
                <a:latin typeface="Poppins Bold"/>
                <a:ea typeface="Poppins Bold"/>
                <a:cs typeface="Poppins Bold"/>
                <a:sym typeface="Poppins Bold"/>
              </a:rPr>
              <a:t>3</a:t>
            </a:r>
          </a:p>
        </p:txBody>
      </p:sp>
      <p:sp>
        <p:nvSpPr>
          <p:cNvPr id="12" name="TextBox 12"/>
          <p:cNvSpPr txBox="1"/>
          <p:nvPr/>
        </p:nvSpPr>
        <p:spPr>
          <a:xfrm>
            <a:off x="181500" y="7313155"/>
            <a:ext cx="7196999" cy="2800962"/>
          </a:xfrm>
          <a:prstGeom prst="rect">
            <a:avLst/>
          </a:prstGeom>
        </p:spPr>
        <p:txBody>
          <a:bodyPr lIns="0" tIns="0" rIns="0" bIns="0" rtlCol="0" anchor="t">
            <a:spAutoFit/>
          </a:bodyPr>
          <a:lstStyle/>
          <a:p>
            <a:pPr algn="just">
              <a:lnSpc>
                <a:spcPts val="1056"/>
              </a:lnSpc>
              <a:spcBef>
                <a:spcPct val="0"/>
              </a:spcBef>
            </a:pPr>
            <a:r>
              <a:rPr lang="en-US" sz="754">
                <a:solidFill>
                  <a:srgbClr val="000000"/>
                </a:solidFill>
                <a:latin typeface="Open Sans"/>
                <a:ea typeface="Open Sans"/>
                <a:cs typeface="Open Sans"/>
                <a:sym typeface="Open Sans"/>
              </a:rPr>
              <a:t>Les lauréats du concours verront les informations liées à leur projet rendues publics et pourront également faire l'objet d'une publicité par le RUBFC. En ce sens, les données personnelles des lauréats (nom, prénom et image) pourront être utilisées lors de la 4ème journée du RUBFC du 24 septembre 2026, mais également lors de communications réalisées par le RUBFC en relation avec les Trophées de l'Innovation. Cette utilisation sera basée sur votre consentement. Le RUBFC peut les utiliser gratuitement et librement mais uniquement dans le cadre prévu ci-dessus. Le RUBFC, s’engage à ce que la diffusion des photographies, des vidéos ou tout autre support ainsi que les éventuels commentaires ou légendes les accompagnant, ne portent pas atteinte à la dignité, à la vie privée ou à la réputation des personnes concernées.</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Conformément au Règlement de l’Union européenne (UE-2016/679) du 27 avril 2016 dit Règlement Général sur la Protection des Données (RGPD) ainsi que la dernière version de la loi n°78-17 du 6 janvier 1978 relative à l’informatique, aux fichiers et aux libertés, vous disposez d’un droit d’accès, de rectification, d’effacement et à la portabilité (lorsqu’il s’applique) des données qui vous concernent ainsi que des droits à l’opposition et à la limitation du traitement. Vous disposez également du droit de retirer votre consentement à tout moment. </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Pour exercer vos droits, vous pouvez vous adresser directement au Délégué à la Protection des Données du RUBFC :</a:t>
            </a:r>
          </a:p>
          <a:p>
            <a:pPr algn="just">
              <a:lnSpc>
                <a:spcPts val="1056"/>
              </a:lnSpc>
              <a:spcBef>
                <a:spcPct val="0"/>
              </a:spcBef>
            </a:pPr>
            <a:r>
              <a:rPr lang="en-US" sz="754">
                <a:solidFill>
                  <a:srgbClr val="000000"/>
                </a:solidFill>
                <a:latin typeface="Open Sans"/>
                <a:ea typeface="Open Sans"/>
                <a:cs typeface="Open Sans"/>
                <a:sym typeface="Open Sans"/>
              </a:rPr>
              <a:t>- à l’adresse courriel suivante : dpo@rubfc.fr</a:t>
            </a:r>
          </a:p>
          <a:p>
            <a:pPr algn="just">
              <a:lnSpc>
                <a:spcPts val="1056"/>
              </a:lnSpc>
              <a:spcBef>
                <a:spcPct val="0"/>
              </a:spcBef>
            </a:pPr>
            <a:r>
              <a:rPr lang="en-US" sz="754">
                <a:solidFill>
                  <a:srgbClr val="000000"/>
                </a:solidFill>
                <a:latin typeface="Open Sans"/>
                <a:ea typeface="Open Sans"/>
                <a:cs typeface="Open Sans"/>
                <a:sym typeface="Open Sans"/>
              </a:rPr>
              <a:t>- ou à l’adresse postale suivante : 1 rue de la Grange Frangy 71100 Chalon-sur-Saône</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Vous pouvez également introduire une réclamation auprès de la Commission Nationale de l’Informatique et des Libertés (CNIL) via son site internet https://www.cnil.fr/fr/plaintes et/ou à l’adresse postale suivante : CNIL – 3 Place de Fontenoy – TSA 80715 – 75334 PARIS CEDEX 07.</a:t>
            </a:r>
          </a:p>
          <a:p>
            <a:pPr algn="just">
              <a:lnSpc>
                <a:spcPts val="1056"/>
              </a:lnSpc>
              <a:spcBef>
                <a:spcPct val="0"/>
              </a:spcBef>
            </a:pPr>
            <a:r>
              <a:rPr lang="en-US" sz="754">
                <a:solidFill>
                  <a:srgbClr val="000000"/>
                </a:solidFill>
                <a:latin typeface="Open Sans"/>
                <a:ea typeface="Open Sans"/>
                <a:cs typeface="Open Sans"/>
                <a:sym typeface="Open Sans"/>
              </a:rPr>
              <a:t> </a:t>
            </a:r>
          </a:p>
          <a:p>
            <a:pPr algn="just">
              <a:lnSpc>
                <a:spcPts val="1056"/>
              </a:lnSpc>
              <a:spcBef>
                <a:spcPct val="0"/>
              </a:spcBef>
            </a:pPr>
            <a:r>
              <a:rPr lang="en-US" sz="754">
                <a:solidFill>
                  <a:srgbClr val="000000"/>
                </a:solidFill>
                <a:latin typeface="Open Sans"/>
                <a:ea typeface="Open Sans"/>
                <a:cs typeface="Open Sans"/>
                <a:sym typeface="Open Sans"/>
              </a:rPr>
              <a:t>☐ J'accepte que mon nom et mon prénom soient rendus publics en cas de sélection. </a:t>
            </a:r>
          </a:p>
          <a:p>
            <a:pPr algn="just">
              <a:lnSpc>
                <a:spcPts val="1056"/>
              </a:lnSpc>
              <a:spcBef>
                <a:spcPct val="0"/>
              </a:spcBef>
            </a:pPr>
            <a:r>
              <a:rPr lang="en-US" sz="754">
                <a:solidFill>
                  <a:srgbClr val="000000"/>
                </a:solidFill>
                <a:latin typeface="Open Sans"/>
                <a:ea typeface="Open Sans"/>
                <a:cs typeface="Open Sans"/>
                <a:sym typeface="Open Sans"/>
              </a:rPr>
              <a:t>☐ J'accepte que mon image soit rendue publique en cas de sélection. </a:t>
            </a:r>
          </a:p>
          <a:p>
            <a:pPr algn="just">
              <a:lnSpc>
                <a:spcPts val="1056"/>
              </a:lnSpc>
              <a:spcBef>
                <a:spcPct val="0"/>
              </a:spcBef>
            </a:pPr>
            <a:endParaRPr lang="en-US" sz="754">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6C93027D4C6A40AF1A72F4A760FCCF" ma:contentTypeVersion="13" ma:contentTypeDescription="Crée un document." ma:contentTypeScope="" ma:versionID="6fa2d31bc624fd096950db58b2d2a7e5">
  <xsd:schema xmlns:xsd="http://www.w3.org/2001/XMLSchema" xmlns:xs="http://www.w3.org/2001/XMLSchema" xmlns:p="http://schemas.microsoft.com/office/2006/metadata/properties" xmlns:ns2="629c2648-8c46-4ba3-9918-a37887126c20" xmlns:ns3="e6022297-a240-44c3-bb50-06fbcfaacbc7" targetNamespace="http://schemas.microsoft.com/office/2006/metadata/properties" ma:root="true" ma:fieldsID="e6234a03a98467120cb26cc0e277da89" ns2:_="" ns3:_="">
    <xsd:import namespace="629c2648-8c46-4ba3-9918-a37887126c20"/>
    <xsd:import namespace="e6022297-a240-44c3-bb50-06fbcfaacbc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9c2648-8c46-4ba3-9918-a37887126c20"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dexed="true"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6" nillable="true" ma:displayName="Taxonomy Catch All Column" ma:hidden="true" ma:list="{b8961216-6c03-4c9c-828e-0b9db481737d}" ma:internalName="TaxCatchAll" ma:showField="CatchAllData" ma:web="629c2648-8c46-4ba3-9918-a37887126c2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6022297-a240-44c3-bb50-06fbcfaacbc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a73712ed-3002-4787-8419-335c29445ef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629c2648-8c46-4ba3-9918-a37887126c20" xsi:nil="true"/>
    <lcf76f155ced4ddcb4097134ff3c332f xmlns="e6022297-a240-44c3-bb50-06fbcfaacbc7">
      <Terms xmlns="http://schemas.microsoft.com/office/infopath/2007/PartnerControls"/>
    </lcf76f155ced4ddcb4097134ff3c332f>
    <_dlc_DocId xmlns="629c2648-8c46-4ba3-9918-a37887126c20">QY5W7C5JRQJY-806254522-294930</_dlc_DocId>
    <_dlc_DocIdUrl xmlns="629c2648-8c46-4ba3-9918-a37887126c20">
      <Url>https://gcsrubfc.sharepoint.com/sites/RUBFC/_layouts/15/DocIdRedir.aspx?ID=QY5W7C5JRQJY-806254522-294930</Url>
      <Description>QY5W7C5JRQJY-806254522-294930</Description>
    </_dlc_DocIdUrl>
  </documentManagement>
</p:properties>
</file>

<file path=customXml/itemProps1.xml><?xml version="1.0" encoding="utf-8"?>
<ds:datastoreItem xmlns:ds="http://schemas.openxmlformats.org/officeDocument/2006/customXml" ds:itemID="{368530BF-4E85-4430-B45F-4E97C03CDC1C}"/>
</file>

<file path=customXml/itemProps2.xml><?xml version="1.0" encoding="utf-8"?>
<ds:datastoreItem xmlns:ds="http://schemas.openxmlformats.org/officeDocument/2006/customXml" ds:itemID="{B08D7AE1-77A0-44E7-AD3C-FE1B29F69F87}"/>
</file>

<file path=customXml/itemProps3.xml><?xml version="1.0" encoding="utf-8"?>
<ds:datastoreItem xmlns:ds="http://schemas.openxmlformats.org/officeDocument/2006/customXml" ds:itemID="{63F91DEA-E983-4097-8132-54E3B0066DF4}"/>
</file>

<file path=customXml/itemProps4.xml><?xml version="1.0" encoding="utf-8"?>
<ds:datastoreItem xmlns:ds="http://schemas.openxmlformats.org/officeDocument/2006/customXml" ds:itemID="{FDF033B5-FFE2-4921-957B-AF6303DDF723}"/>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Personnalisé</PresentationFormat>
  <Paragraphs>84</Paragraphs>
  <Slides>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Public Sans Bold</vt:lpstr>
      <vt:lpstr>Arial</vt:lpstr>
      <vt:lpstr>Open Sans</vt:lpstr>
      <vt:lpstr>Calibri</vt:lpstr>
      <vt:lpstr>Poppins Bold</vt:lpstr>
      <vt:lpstr>Open Sans Bold</vt:lpstr>
      <vt:lpstr>Office Theme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cp:lastModifiedBy>Noemie Larteau</cp:lastModifiedBy>
  <cp:revision>2</cp:revision>
  <dcterms:created xsi:type="dcterms:W3CDTF">2006-08-16T00:00:00Z</dcterms:created>
  <dcterms:modified xsi:type="dcterms:W3CDTF">2026-02-19T10:03:20Z</dcterms:modified>
  <dc:identifier>DAG-Zn5JVLY</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0x0101009B6C93027D4C6A40AF1A72F4A760FCCF</vt:lpwstr>
  </property>
  <property fmtid="{D5CDD505-2E9C-101B-9397-08002B2CF9AE}" pid="3" name="_dlc_DocIdItemGuid">
    <vt:lpwstr>0eba9d61-9a0c-42d7-b2f5-f9de90e79745</vt:lpwstr>
  </property>
</Properties>
</file>